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41"/>
  </p:notesMasterIdLst>
  <p:sldIdLst>
    <p:sldId id="256" r:id="rId2"/>
    <p:sldId id="257" r:id="rId3"/>
    <p:sldId id="297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98" r:id="rId12"/>
    <p:sldId id="299" r:id="rId13"/>
    <p:sldId id="300" r:id="rId14"/>
    <p:sldId id="301" r:id="rId15"/>
    <p:sldId id="310" r:id="rId16"/>
    <p:sldId id="311" r:id="rId17"/>
    <p:sldId id="302" r:id="rId18"/>
    <p:sldId id="267" r:id="rId19"/>
    <p:sldId id="303" r:id="rId20"/>
    <p:sldId id="304" r:id="rId21"/>
    <p:sldId id="305" r:id="rId22"/>
    <p:sldId id="306" r:id="rId23"/>
    <p:sldId id="307" r:id="rId24"/>
    <p:sldId id="308" r:id="rId25"/>
    <p:sldId id="26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294" r:id="rId39"/>
    <p:sldId id="296" r:id="rId40"/>
  </p:sldIdLst>
  <p:sldSz cx="9144000" cy="5143500" type="screen16x9"/>
  <p:notesSz cx="6858000" cy="9144000"/>
  <p:embeddedFontLst>
    <p:embeddedFont>
      <p:font typeface="Google Sans" panose="020B0604020202020204" charset="0"/>
      <p:regular r:id="rId42"/>
      <p:bold r:id="rId43"/>
      <p:italic r:id="rId44"/>
      <p:boldItalic r:id="rId45"/>
    </p:embeddedFont>
    <p:embeddedFont>
      <p:font typeface="Roboto Light" panose="020B060402020202020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177"/>
  </p:normalViewPr>
  <p:slideViewPr>
    <p:cSldViewPr snapToGrid="0" snapToObjects="1">
      <p:cViewPr varScale="1">
        <p:scale>
          <a:sx n="89" d="100"/>
          <a:sy n="89" d="100"/>
        </p:scale>
        <p:origin x="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2909034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2909034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2950b9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2950b9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2950b9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2950b9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0368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2950b9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2950b9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358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2950b9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2950b9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415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2950b9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2950b9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334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2950b9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2950b9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124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2950b91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2950b91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88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364026a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364026a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781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3ada0cbc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3ada0cbc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3ada0cbc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3ada0cbc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20ff988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20ff9883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3ada0cbc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3ada0cbc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646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3ada0cbc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3ada0cbc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78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3ada0cbc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3ada0cbc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404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3ada0cbc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3ada0cbc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7731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3ada0cbc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3ada0cbc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058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265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5090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781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8196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465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20ff988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20ff9883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870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299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29478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526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244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30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674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205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e75e30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e75e30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706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29581bdb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29581bdb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29581bdb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29581bdb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364026ad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364026ad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8006e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8006e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364026a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364026a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28223b89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28223b89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28223b89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28223b89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28223b89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28223b89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Opt 1">
  <p:cSld name="SECTION_HEADER_3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373" r="20911" b="6636"/>
          <a:stretch/>
        </p:blipFill>
        <p:spPr>
          <a:xfrm>
            <a:off x="4360400" y="-30925"/>
            <a:ext cx="4783600" cy="517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l="8223"/>
          <a:stretch/>
        </p:blipFill>
        <p:spPr>
          <a:xfrm>
            <a:off x="1139119" y="181494"/>
            <a:ext cx="968400" cy="2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84193" y="47600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Opt 2">
  <p:cSld name="SECTION_HEADER_3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r="41619" b="49869"/>
          <a:stretch/>
        </p:blipFill>
        <p:spPr>
          <a:xfrm>
            <a:off x="3314875" y="973200"/>
            <a:ext cx="5829123" cy="417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84193" y="47600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l="8223"/>
          <a:stretch/>
        </p:blipFill>
        <p:spPr>
          <a:xfrm>
            <a:off x="1139119" y="181494"/>
            <a:ext cx="968400" cy="2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Opt 3">
  <p:cSld name="SECTION_HEADER_3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084193" y="47600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t="-1420" r="34819" b="-3798"/>
          <a:stretch/>
        </p:blipFill>
        <p:spPr>
          <a:xfrm>
            <a:off x="4505775" y="197154"/>
            <a:ext cx="4638225" cy="45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l="8223"/>
          <a:stretch/>
        </p:blipFill>
        <p:spPr>
          <a:xfrm>
            <a:off x="1139119" y="181494"/>
            <a:ext cx="968400" cy="2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 2" type="tx">
  <p:cSld name="TITLE_AND_BODY">
    <p:bg>
      <p:bgPr>
        <a:solidFill>
          <a:srgbClr val="F8F9FA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l="-1041" t="-3192" r="3745" b="64406"/>
          <a:stretch/>
        </p:blipFill>
        <p:spPr>
          <a:xfrm rot="10800000">
            <a:off x="615195" y="0"/>
            <a:ext cx="2321350" cy="9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70077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 l="8223"/>
          <a:stretch/>
        </p:blipFill>
        <p:spPr>
          <a:xfrm>
            <a:off x="8189763" y="191216"/>
            <a:ext cx="806025" cy="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 1">
  <p:cSld name="TITLE_AND_BODY_4">
    <p:bg>
      <p:bgPr>
        <a:solidFill>
          <a:srgbClr val="F8F9FA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l="6331" t="44586"/>
          <a:stretch/>
        </p:blipFill>
        <p:spPr>
          <a:xfrm>
            <a:off x="0" y="0"/>
            <a:ext cx="2431776" cy="12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70077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8223"/>
          <a:stretch/>
        </p:blipFill>
        <p:spPr>
          <a:xfrm>
            <a:off x="8189763" y="191216"/>
            <a:ext cx="806025" cy="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 3">
  <p:cSld name="TITLE_AND_BODY_3">
    <p:bg>
      <p:bgPr>
        <a:solidFill>
          <a:srgbClr val="F8F9FA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775" y="66250"/>
            <a:ext cx="2008061" cy="12479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70077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 l="8223"/>
          <a:stretch/>
        </p:blipFill>
        <p:spPr>
          <a:xfrm>
            <a:off x="8189763" y="191216"/>
            <a:ext cx="806025" cy="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Opt 1">
  <p:cSld name="TITLE_AND_BODY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 idx="2"/>
          </p:nvPr>
        </p:nvSpPr>
        <p:spPr>
          <a:xfrm>
            <a:off x="417675" y="341875"/>
            <a:ext cx="791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417671" y="835791"/>
            <a:ext cx="7918200" cy="3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l="8223"/>
          <a:stretch/>
        </p:blipFill>
        <p:spPr>
          <a:xfrm>
            <a:off x="8189763" y="191216"/>
            <a:ext cx="806025" cy="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Opt 3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2905275" y="0"/>
            <a:ext cx="62388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/>
          </p:nvPr>
        </p:nvSpPr>
        <p:spPr>
          <a:xfrm>
            <a:off x="417673" y="341875"/>
            <a:ext cx="2235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417672" y="835792"/>
            <a:ext cx="2235000" cy="3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l="8223"/>
          <a:stretch/>
        </p:blipFill>
        <p:spPr>
          <a:xfrm>
            <a:off x="8189763" y="191216"/>
            <a:ext cx="806025" cy="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3"/>
          <p:cNvPicPr preferRelativeResize="0"/>
          <p:nvPr/>
        </p:nvPicPr>
        <p:blipFill rotWithShape="1">
          <a:blip r:embed="rId2">
            <a:alphaModFix/>
          </a:blip>
          <a:srcRect l="8223"/>
          <a:stretch/>
        </p:blipFill>
        <p:spPr>
          <a:xfrm>
            <a:off x="8189763" y="191216"/>
            <a:ext cx="806025" cy="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417675" y="341875"/>
            <a:ext cx="791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43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Hvf7Tagt18?feature=oembed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www.akshaybahadur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basic_classification" TargetMode="External"/><Relationship Id="rId7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Oc_QMQ4QHcw?feature=oembed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akshaybahadur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Ruvp6vJgD4Q?feature=oembed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www.akshaybahadur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1eor41gIbF8?feature=oembed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www.akshaybahadur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akshaybahadur.com/" TargetMode="External"/><Relationship Id="rId4" Type="http://schemas.openxmlformats.org/officeDocument/2006/relationships/hyperlink" Target="https://developers.google.com/machine-learning/data-pre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akshaybahadur.com/" TargetMode="External"/><Relationship Id="rId4" Type="http://schemas.openxmlformats.org/officeDocument/2006/relationships/hyperlink" Target="https://developers.google.com/machine-learning/data-prep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shaybahadu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idx="2"/>
          </p:nvPr>
        </p:nvSpPr>
        <p:spPr>
          <a:xfrm>
            <a:off x="973025" y="1375900"/>
            <a:ext cx="3500400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Selecting Data model and Tools</a:t>
            </a:r>
            <a:endParaRPr dirty="0"/>
          </a:p>
        </p:txBody>
      </p:sp>
      <p:sp>
        <p:nvSpPr>
          <p:cNvPr id="71" name="Google Shape;71;p11"/>
          <p:cNvSpPr txBox="1"/>
          <p:nvPr/>
        </p:nvSpPr>
        <p:spPr>
          <a:xfrm>
            <a:off x="973025" y="3112025"/>
            <a:ext cx="62241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Google Sans"/>
                <a:ea typeface="Google Sans"/>
                <a:cs typeface="Google Sans"/>
                <a:sym typeface="Google Sans"/>
              </a:rPr>
              <a:t>Akshay</a:t>
            </a:r>
            <a:r>
              <a:rPr lang="en-US" b="1" dirty="0">
                <a:latin typeface="Google Sans"/>
                <a:ea typeface="Google Sans"/>
                <a:cs typeface="Google Sans"/>
                <a:sym typeface="Google Sans"/>
              </a:rPr>
              <a:t> Bahadur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oogle Sans"/>
                <a:ea typeface="Google Sans"/>
                <a:cs typeface="Google Sans"/>
                <a:sym typeface="Google Sans"/>
              </a:rPr>
              <a:t>SDE at Symantec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Explore ML Academy, Hyderabad (September 14, 2019)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Classification Models</a:t>
            </a:r>
            <a:br>
              <a:rPr lang="en-US" sz="32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417671" y="835791"/>
            <a:ext cx="7918200" cy="3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●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Supervised problem</a:t>
            </a: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●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The aim of the model is to classify a given data point into one out of n classes</a:t>
            </a: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●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Example – Logistic Regression, Neural Networks, etc.</a:t>
            </a: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78;p12">
            <a:extLst>
              <a:ext uri="{FF2B5EF4-FFF2-40B4-BE49-F238E27FC236}">
                <a16:creationId xmlns:a16="http://schemas.microsoft.com/office/drawing/2014/main" id="{C82D865C-8DC2-F042-9AE7-1E259436848F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Classification Models</a:t>
            </a:r>
            <a:br>
              <a:rPr lang="en-US" sz="32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Google Shape;78;p12">
            <a:extLst>
              <a:ext uri="{FF2B5EF4-FFF2-40B4-BE49-F238E27FC236}">
                <a16:creationId xmlns:a16="http://schemas.microsoft.com/office/drawing/2014/main" id="{C82D865C-8DC2-F042-9AE7-1E259436848F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A0C9C-C3ED-3F4F-81C3-BEBE4890E8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9" t="12492" r="6642" b="4784"/>
          <a:stretch/>
        </p:blipFill>
        <p:spPr>
          <a:xfrm>
            <a:off x="417675" y="843443"/>
            <a:ext cx="2390261" cy="205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60E33-AAF1-5B42-8A4C-F8E26AB3B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87" y="3134578"/>
            <a:ext cx="1796043" cy="1818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F1028-0342-3648-9399-A9F37FC51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426" y="843443"/>
            <a:ext cx="2060830" cy="2433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C45A6-FDD7-3A4F-BBC0-54B5B147A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685" y="973916"/>
            <a:ext cx="2088990" cy="2172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26C40-967C-1F42-957D-E60AB5095A1C}"/>
              </a:ext>
            </a:extLst>
          </p:cNvPr>
          <p:cNvSpPr txBox="1"/>
          <p:nvPr/>
        </p:nvSpPr>
        <p:spPr>
          <a:xfrm>
            <a:off x="3943002" y="3252032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parasitized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F7708-F84A-A04F-AF09-8E6323416F0C}"/>
              </a:ext>
            </a:extLst>
          </p:cNvPr>
          <p:cNvSpPr txBox="1"/>
          <p:nvPr/>
        </p:nvSpPr>
        <p:spPr>
          <a:xfrm>
            <a:off x="6444407" y="3134578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Uninfected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85B13-CC05-4E44-84C1-0AACBABC4446}"/>
              </a:ext>
            </a:extLst>
          </p:cNvPr>
          <p:cNvSpPr txBox="1"/>
          <p:nvPr/>
        </p:nvSpPr>
        <p:spPr>
          <a:xfrm>
            <a:off x="2458573" y="391288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 is 1</a:t>
            </a:r>
          </a:p>
        </p:txBody>
      </p:sp>
    </p:spTree>
    <p:extLst>
      <p:ext uri="{BB962C8B-B14F-4D97-AF65-F5344CB8AC3E}">
        <p14:creationId xmlns:p14="http://schemas.microsoft.com/office/powerpoint/2010/main" val="270234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Regression Models</a:t>
            </a:r>
            <a:br>
              <a:rPr lang="en-US" sz="32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417671" y="835791"/>
            <a:ext cx="7918200" cy="3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●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Supervised problem</a:t>
            </a: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The aim of the model is to finds out a linear relationship between x (input) and y(output)</a:t>
            </a: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●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Example – Linear Regression, Neural Networks, etc.</a:t>
            </a: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78;p12">
            <a:extLst>
              <a:ext uri="{FF2B5EF4-FFF2-40B4-BE49-F238E27FC236}">
                <a16:creationId xmlns:a16="http://schemas.microsoft.com/office/drawing/2014/main" id="{C82D865C-8DC2-F042-9AE7-1E259436848F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67714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Regression Models</a:t>
            </a:r>
            <a:br>
              <a:rPr lang="en-US" sz="32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Google Shape;78;p12">
            <a:extLst>
              <a:ext uri="{FF2B5EF4-FFF2-40B4-BE49-F238E27FC236}">
                <a16:creationId xmlns:a16="http://schemas.microsoft.com/office/drawing/2014/main" id="{C82D865C-8DC2-F042-9AE7-1E259436848F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50" name="Picture 2" descr="Image result for machine learning regression example">
            <a:extLst>
              <a:ext uri="{FF2B5EF4-FFF2-40B4-BE49-F238E27FC236}">
                <a16:creationId xmlns:a16="http://schemas.microsoft.com/office/drawing/2014/main" id="{0D2472C3-79B2-7049-8F05-839A5D9FE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15264" r="4066" b="156"/>
          <a:stretch/>
        </p:blipFill>
        <p:spPr bwMode="auto">
          <a:xfrm>
            <a:off x="715129" y="906308"/>
            <a:ext cx="7323292" cy="36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45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Classification v/s Regression</a:t>
            </a:r>
            <a:br>
              <a:rPr lang="en-US" sz="32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Google Shape;78;p12">
            <a:extLst>
              <a:ext uri="{FF2B5EF4-FFF2-40B4-BE49-F238E27FC236}">
                <a16:creationId xmlns:a16="http://schemas.microsoft.com/office/drawing/2014/main" id="{C82D865C-8DC2-F042-9AE7-1E259436848F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26" name="Picture 2" descr="https://miro.medium.com/max/2880/0*WE3Sz--1NUEWBmUR.">
            <a:extLst>
              <a:ext uri="{FF2B5EF4-FFF2-40B4-BE49-F238E27FC236}">
                <a16:creationId xmlns:a16="http://schemas.microsoft.com/office/drawing/2014/main" id="{0946CC2B-D77E-204E-B87E-DDE488FBD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26" y="878501"/>
            <a:ext cx="7543548" cy="37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31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How does a model learn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Google Shape;78;p12">
            <a:extLst>
              <a:ext uri="{FF2B5EF4-FFF2-40B4-BE49-F238E27FC236}">
                <a16:creationId xmlns:a16="http://schemas.microsoft.com/office/drawing/2014/main" id="{C82D865C-8DC2-F042-9AE7-1E259436848F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2" descr="https://lh6.googleusercontent.com/juex11zTZvLituhFntC6oS2JfwIw8Qmfj7lS9plr4kwOCO8qd2F1Nx-hDu77i2IYVl4rwAhvAcYLXJxhFY4YGmQMrZnh5KXnoNLgEci79TNH9SZh0UOyBbH1p42rTI2r7kFV1ODyoNc">
            <a:extLst>
              <a:ext uri="{FF2B5EF4-FFF2-40B4-BE49-F238E27FC236}">
                <a16:creationId xmlns:a16="http://schemas.microsoft.com/office/drawing/2014/main" id="{3F088F9C-9364-8044-BF18-C3B82A0C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85" y="697229"/>
            <a:ext cx="7031979" cy="395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FFED31-1814-EF48-8B90-8C5EDB95168E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5229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How does a model learn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Google Shape;78;p12">
            <a:extLst>
              <a:ext uri="{FF2B5EF4-FFF2-40B4-BE49-F238E27FC236}">
                <a16:creationId xmlns:a16="http://schemas.microsoft.com/office/drawing/2014/main" id="{C82D865C-8DC2-F042-9AE7-1E259436848F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FFED31-1814-EF48-8B90-8C5EDB95168E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Online Media 3" descr="How Does Your Phone Know This Is A Dog?">
            <a:hlinkClick r:id="" action="ppaction://media"/>
            <a:extLst>
              <a:ext uri="{FF2B5EF4-FFF2-40B4-BE49-F238E27FC236}">
                <a16:creationId xmlns:a16="http://schemas.microsoft.com/office/drawing/2014/main" id="{D4A62B5E-99AA-DE46-A3A8-16445AB887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56865" y="800605"/>
            <a:ext cx="6595909" cy="37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96475" y="1804125"/>
            <a:ext cx="5928000" cy="1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Tools and Frameworks</a:t>
            </a:r>
            <a:endParaRPr sz="3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7727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Tools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8;p12">
            <a:extLst>
              <a:ext uri="{FF2B5EF4-FFF2-40B4-BE49-F238E27FC236}">
                <a16:creationId xmlns:a16="http://schemas.microsoft.com/office/drawing/2014/main" id="{88D1272F-6DD6-2D4E-88EA-2441C14D966D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143;p21">
            <a:extLst>
              <a:ext uri="{FF2B5EF4-FFF2-40B4-BE49-F238E27FC236}">
                <a16:creationId xmlns:a16="http://schemas.microsoft.com/office/drawing/2014/main" id="{C5E7083A-5119-D24B-8875-3686E06A98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7513" y="835025"/>
            <a:ext cx="7918450" cy="3563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●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NumPy</a:t>
            </a: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r>
              <a:rPr lang="en-US" sz="2000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Scikit</a:t>
            </a: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Learn</a:t>
            </a: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●"/>
            </a:pPr>
            <a:r>
              <a:rPr lang="en-US" sz="2000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Tf.Keras</a:t>
            </a:r>
            <a:endParaRPr lang="en-US"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●"/>
            </a:pPr>
            <a:r>
              <a:rPr lang="en-US" sz="2000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Numpy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8;p12">
            <a:extLst>
              <a:ext uri="{FF2B5EF4-FFF2-40B4-BE49-F238E27FC236}">
                <a16:creationId xmlns:a16="http://schemas.microsoft.com/office/drawing/2014/main" id="{88D1272F-6DD6-2D4E-88EA-2441C14D966D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143;p21">
            <a:extLst>
              <a:ext uri="{FF2B5EF4-FFF2-40B4-BE49-F238E27FC236}">
                <a16:creationId xmlns:a16="http://schemas.microsoft.com/office/drawing/2014/main" id="{C5E7083A-5119-D24B-8875-3686E06A98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7513" y="835025"/>
            <a:ext cx="7918450" cy="3563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r>
              <a:rPr lang="en-US" sz="2000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Numpy</a:t>
            </a: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is a library for the Python programming language, adding support for large, multi-dimensional arrays and matrices</a:t>
            </a:r>
          </a:p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r>
              <a:rPr lang="en-US" sz="2000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Numpy</a:t>
            </a: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forms the foundation of the Machine Learning stack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1581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 idx="2"/>
          </p:nvPr>
        </p:nvSpPr>
        <p:spPr>
          <a:xfrm>
            <a:off x="363425" y="2060600"/>
            <a:ext cx="161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7" name="Google Shape;77;p12"/>
          <p:cNvSpPr txBox="1"/>
          <p:nvPr/>
        </p:nvSpPr>
        <p:spPr>
          <a:xfrm>
            <a:off x="3610225" y="692125"/>
            <a:ext cx="4846800" cy="3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buSzPts val="1800"/>
              <a:buFont typeface="Google Sans"/>
              <a:buChar char="●"/>
            </a:pPr>
            <a:r>
              <a:rPr lang="en-US" sz="1800" dirty="0">
                <a:latin typeface="Google Sans" panose="020B0503030502040204" pitchFamily="34" charset="0"/>
              </a:rPr>
              <a:t>What is a machine learning model?</a:t>
            </a:r>
          </a:p>
          <a:p>
            <a:pPr marL="457200" lvl="0" indent="-342900">
              <a:lnSpc>
                <a:spcPct val="150000"/>
              </a:lnSpc>
              <a:buSzPts val="1800"/>
              <a:buFont typeface="Google Sans"/>
              <a:buChar char="●"/>
            </a:pPr>
            <a:r>
              <a:rPr lang="en-US" sz="1800" dirty="0">
                <a:solidFill>
                  <a:schemeClr val="dk1"/>
                </a:solidFill>
                <a:latin typeface="Google Sans" panose="020B0503030502040204" pitchFamily="34" charset="0"/>
                <a:ea typeface="Google Sans"/>
                <a:cs typeface="Google Sans"/>
                <a:sym typeface="Google Sans"/>
              </a:rPr>
              <a:t>Types of Learning Models</a:t>
            </a:r>
          </a:p>
          <a:p>
            <a:pPr marL="742950" lvl="1" indent="-285750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dk1"/>
                </a:solidFill>
                <a:latin typeface="Google Sans" panose="020B0503030502040204" pitchFamily="34" charset="0"/>
                <a:sym typeface="Google Sans"/>
              </a:rPr>
              <a:t>Classification Models</a:t>
            </a:r>
            <a:endParaRPr lang="en-US" sz="1800" dirty="0">
              <a:latin typeface="Google Sans" panose="020B050303050204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Google Sans" panose="020B0503030502040204" pitchFamily="34" charset="0"/>
              </a:rPr>
              <a:t>Regression Models</a:t>
            </a:r>
          </a:p>
          <a:p>
            <a:pPr marL="457200" lvl="3" indent="-342900">
              <a:lnSpc>
                <a:spcPct val="150000"/>
              </a:lnSpc>
              <a:buSzPts val="1800"/>
              <a:buFont typeface="Google Sans" panose="020B0503030502040204" pitchFamily="34" charset="0"/>
              <a:buChar char="●"/>
            </a:pPr>
            <a:r>
              <a:rPr lang="en-US" sz="1800" dirty="0">
                <a:latin typeface="Google Sans" panose="020B0503030502040204" pitchFamily="34" charset="0"/>
              </a:rPr>
              <a:t>Tools and Frameworks</a:t>
            </a:r>
          </a:p>
          <a:p>
            <a:pPr marL="457200" lvl="3" indent="-342900">
              <a:lnSpc>
                <a:spcPct val="150000"/>
              </a:lnSpc>
              <a:buSzPts val="1800"/>
              <a:buFont typeface="Google Sans" panose="020B0503030502040204" pitchFamily="34" charset="0"/>
              <a:buChar char="●"/>
            </a:pPr>
            <a:endParaRPr lang="en-US" sz="1800" dirty="0">
              <a:solidFill>
                <a:schemeClr val="dk1"/>
              </a:solidFill>
              <a:latin typeface="Google Sans" panose="020B0503030502040204" pitchFamily="34" charset="0"/>
              <a:ea typeface="Google Sans"/>
              <a:cs typeface="Google Sans"/>
              <a:sym typeface="Google Sans"/>
            </a:endParaRPr>
          </a:p>
          <a:p>
            <a:pPr marL="457200" lvl="5" indent="-342900">
              <a:lnSpc>
                <a:spcPct val="150000"/>
              </a:lnSpc>
              <a:buSzPts val="1800"/>
              <a:buFont typeface="Google Sans"/>
              <a:buChar char="●"/>
            </a:pPr>
            <a:endParaRPr sz="18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Numpy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8;p12">
            <a:extLst>
              <a:ext uri="{FF2B5EF4-FFF2-40B4-BE49-F238E27FC236}">
                <a16:creationId xmlns:a16="http://schemas.microsoft.com/office/drawing/2014/main" id="{88D1272F-6DD6-2D4E-88EA-2441C14D966D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27CD8-7DF7-824A-B1B8-4D7A0BAC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5" y="818925"/>
            <a:ext cx="3327400" cy="120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393EC-C9E7-D04B-9117-2778E5605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5" y="2739712"/>
            <a:ext cx="3830961" cy="1584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97CBA4-C3B9-2642-8850-B9855467529F}"/>
              </a:ext>
            </a:extLst>
          </p:cNvPr>
          <p:cNvSpPr txBox="1"/>
          <p:nvPr/>
        </p:nvSpPr>
        <p:spPr>
          <a:xfrm>
            <a:off x="1084146" y="2074791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One-dimensional array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A3DA8-601A-1943-A2F0-78941B30736C}"/>
              </a:ext>
            </a:extLst>
          </p:cNvPr>
          <p:cNvSpPr txBox="1"/>
          <p:nvPr/>
        </p:nvSpPr>
        <p:spPr>
          <a:xfrm>
            <a:off x="1084146" y="432035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array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BF699-F1FD-0947-9887-20E7C99C6507}"/>
              </a:ext>
            </a:extLst>
          </p:cNvPr>
          <p:cNvSpPr txBox="1"/>
          <p:nvPr/>
        </p:nvSpPr>
        <p:spPr>
          <a:xfrm>
            <a:off x="6140054" y="348401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Reshaping an array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E72F22-A201-264A-B78E-0D61B6346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766691"/>
            <a:ext cx="42799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96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Numpy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8;p12">
            <a:extLst>
              <a:ext uri="{FF2B5EF4-FFF2-40B4-BE49-F238E27FC236}">
                <a16:creationId xmlns:a16="http://schemas.microsoft.com/office/drawing/2014/main" id="{88D1272F-6DD6-2D4E-88EA-2441C14D966D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8C0E9-5754-8640-A0A9-96C4703A5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32"/>
          <a:stretch/>
        </p:blipFill>
        <p:spPr>
          <a:xfrm>
            <a:off x="806450" y="803680"/>
            <a:ext cx="7531100" cy="49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2D7A5-608A-D040-9E9B-6E5FF4DF3379}"/>
              </a:ext>
            </a:extLst>
          </p:cNvPr>
          <p:cNvSpPr txBox="1"/>
          <p:nvPr/>
        </p:nvSpPr>
        <p:spPr>
          <a:xfrm>
            <a:off x="3474124" y="1297480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Flattening the matrix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52F6FC-C3FD-4D43-B38A-F89A5983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" y="1812155"/>
            <a:ext cx="51562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6EAE4-8B4D-9E45-BBD3-1AF996FD0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50" y="2745275"/>
            <a:ext cx="4876800" cy="190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F0B0FF-2030-9246-8304-C1DF292A9D6D}"/>
              </a:ext>
            </a:extLst>
          </p:cNvPr>
          <p:cNvSpPr txBox="1"/>
          <p:nvPr/>
        </p:nvSpPr>
        <p:spPr>
          <a:xfrm>
            <a:off x="6247051" y="3543886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Transpose of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86DBB-0C04-7E47-8F9A-24B43EFF59DD}"/>
              </a:ext>
            </a:extLst>
          </p:cNvPr>
          <p:cNvSpPr txBox="1"/>
          <p:nvPr/>
        </p:nvSpPr>
        <p:spPr>
          <a:xfrm>
            <a:off x="6592101" y="206466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B</a:t>
            </a:r>
          </a:p>
        </p:txBody>
      </p:sp>
    </p:spTree>
    <p:extLst>
      <p:ext uri="{BB962C8B-B14F-4D97-AF65-F5344CB8AC3E}">
        <p14:creationId xmlns:p14="http://schemas.microsoft.com/office/powerpoint/2010/main" val="365969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Numpy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8;p12">
            <a:extLst>
              <a:ext uri="{FF2B5EF4-FFF2-40B4-BE49-F238E27FC236}">
                <a16:creationId xmlns:a16="http://schemas.microsoft.com/office/drawing/2014/main" id="{88D1272F-6DD6-2D4E-88EA-2441C14D966D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912AD-FB79-2F4C-9A12-CDAC7E62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5" y="861075"/>
            <a:ext cx="4259521" cy="965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97F35C-5163-B440-AEF8-83E639C43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5" y="2111518"/>
            <a:ext cx="4259521" cy="633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FB52A-C978-9342-9AF7-DD4947D699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31"/>
          <a:stretch/>
        </p:blipFill>
        <p:spPr>
          <a:xfrm>
            <a:off x="417675" y="3130301"/>
            <a:ext cx="4494190" cy="4423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A7FF99-4F53-D14B-AC35-1DDCCD3D1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75" y="4009375"/>
            <a:ext cx="4494190" cy="4904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99055D-2700-DC48-BC44-57C8B324D530}"/>
              </a:ext>
            </a:extLst>
          </p:cNvPr>
          <p:cNvSpPr txBox="1"/>
          <p:nvPr/>
        </p:nvSpPr>
        <p:spPr>
          <a:xfrm>
            <a:off x="5872994" y="121270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 to 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BE22D4-E4EE-5D4A-8458-81AFBA59FB1B}"/>
              </a:ext>
            </a:extLst>
          </p:cNvPr>
          <p:cNvSpPr txBox="1"/>
          <p:nvPr/>
        </p:nvSpPr>
        <p:spPr>
          <a:xfrm>
            <a:off x="5874818" y="224681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91A64-0192-EB48-A446-CE8562713354}"/>
              </a:ext>
            </a:extLst>
          </p:cNvPr>
          <p:cNvSpPr txBox="1"/>
          <p:nvPr/>
        </p:nvSpPr>
        <p:spPr>
          <a:xfrm>
            <a:off x="5874818" y="319760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along the columns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57681-E399-B749-A36E-3958585B308D}"/>
              </a:ext>
            </a:extLst>
          </p:cNvPr>
          <p:cNvSpPr txBox="1"/>
          <p:nvPr/>
        </p:nvSpPr>
        <p:spPr>
          <a:xfrm>
            <a:off x="5874818" y="4100727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along the columns</a:t>
            </a:r>
          </a:p>
        </p:txBody>
      </p:sp>
    </p:spTree>
    <p:extLst>
      <p:ext uri="{BB962C8B-B14F-4D97-AF65-F5344CB8AC3E}">
        <p14:creationId xmlns:p14="http://schemas.microsoft.com/office/powerpoint/2010/main" val="2403503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Numpy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8;p12">
            <a:extLst>
              <a:ext uri="{FF2B5EF4-FFF2-40B4-BE49-F238E27FC236}">
                <a16:creationId xmlns:a16="http://schemas.microsoft.com/office/drawing/2014/main" id="{88D1272F-6DD6-2D4E-88EA-2441C14D966D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D7E30-FF39-0446-ABC6-9557AF5AB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57" b="11392"/>
          <a:stretch/>
        </p:blipFill>
        <p:spPr>
          <a:xfrm>
            <a:off x="417675" y="801112"/>
            <a:ext cx="6654764" cy="1190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AB7FA-A047-7E41-9C5E-7B2810BE9C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42" b="4321"/>
          <a:stretch/>
        </p:blipFill>
        <p:spPr>
          <a:xfrm>
            <a:off x="360252" y="2072046"/>
            <a:ext cx="5425553" cy="2158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8CBC3-73F1-B24B-A86B-CD2DD9A048D8}"/>
              </a:ext>
            </a:extLst>
          </p:cNvPr>
          <p:cNvSpPr txBox="1"/>
          <p:nvPr/>
        </p:nvSpPr>
        <p:spPr>
          <a:xfrm>
            <a:off x="7072439" y="2320897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np.max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43210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 idx="2"/>
          </p:nvPr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Tf.Keras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7" name="Google Shape;78;p12">
            <a:extLst>
              <a:ext uri="{FF2B5EF4-FFF2-40B4-BE49-F238E27FC236}">
                <a16:creationId xmlns:a16="http://schemas.microsoft.com/office/drawing/2014/main" id="{88D1272F-6DD6-2D4E-88EA-2441C14D966D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143;p21">
            <a:extLst>
              <a:ext uri="{FF2B5EF4-FFF2-40B4-BE49-F238E27FC236}">
                <a16:creationId xmlns:a16="http://schemas.microsoft.com/office/drawing/2014/main" id="{C5E7083A-5119-D24B-8875-3686E06A98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7513" y="835025"/>
            <a:ext cx="7918450" cy="3563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>
              <a:lnSpc>
                <a:spcPct val="150000"/>
              </a:lnSpc>
              <a:buSzPts val="2000"/>
            </a:pPr>
            <a:r>
              <a:rPr lang="en-US" sz="2000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is a high-level API to build and train deep learning models. It's used for fast prototyping, advanced research, and production, with three key advantages:</a:t>
            </a:r>
          </a:p>
          <a:p>
            <a:pPr marL="444500" indent="-34290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User friendly</a:t>
            </a:r>
          </a:p>
          <a:p>
            <a:pPr marL="444500" indent="-34290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Modular and composable</a:t>
            </a:r>
          </a:p>
          <a:p>
            <a:pPr marL="444500" indent="-34290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Easy to extend</a:t>
            </a:r>
          </a:p>
          <a:p>
            <a:pPr marL="101600" lvl="1">
              <a:lnSpc>
                <a:spcPct val="150000"/>
              </a:lnSpc>
              <a:buSzPts val="2000"/>
            </a:pPr>
            <a:endParaRPr sz="25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78181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/>
        </p:nvSpPr>
        <p:spPr>
          <a:xfrm>
            <a:off x="597600" y="830900"/>
            <a:ext cx="7738275" cy="31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rgbClr val="1973E8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u="sng" dirty="0">
                <a:solidFill>
                  <a:srgbClr val="1973E8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https://www.tensorflow.org/tutorials/keras/basic_classification</a:t>
            </a:r>
            <a:endParaRPr sz="1800" u="sng" dirty="0">
              <a:solidFill>
                <a:srgbClr val="1973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u="sng" dirty="0">
              <a:solidFill>
                <a:srgbClr val="1A73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Open the exercise in </a:t>
            </a:r>
            <a:r>
              <a:rPr lang="en" sz="1800" dirty="0" err="1">
                <a:latin typeface="Google Sans"/>
                <a:ea typeface="Google Sans"/>
                <a:cs typeface="Google Sans"/>
                <a:sym typeface="Google Sans"/>
              </a:rPr>
              <a:t>Colab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Sign in with your Google account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Activate the Runtime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Run code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4">
            <a:alphaModFix/>
          </a:blip>
          <a:srcRect t="2344" r="3493" b="2335"/>
          <a:stretch/>
        </p:blipFill>
        <p:spPr>
          <a:xfrm>
            <a:off x="4572000" y="2488744"/>
            <a:ext cx="2889900" cy="72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5">
            <a:alphaModFix/>
          </a:blip>
          <a:srcRect t="21757" b="23835"/>
          <a:stretch/>
        </p:blipFill>
        <p:spPr>
          <a:xfrm>
            <a:off x="5335174" y="1327421"/>
            <a:ext cx="1056000" cy="574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32"/>
          <p:cNvCxnSpPr/>
          <p:nvPr/>
        </p:nvCxnSpPr>
        <p:spPr>
          <a:xfrm>
            <a:off x="3539825" y="2729725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32"/>
          <p:cNvCxnSpPr/>
          <p:nvPr/>
        </p:nvCxnSpPr>
        <p:spPr>
          <a:xfrm>
            <a:off x="4149425" y="1625839"/>
            <a:ext cx="105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8" name="Google Shape;148;p32"/>
          <p:cNvPicPr preferRelativeResize="0"/>
          <p:nvPr/>
        </p:nvPicPr>
        <p:blipFill rotWithShape="1">
          <a:blip r:embed="rId6">
            <a:alphaModFix/>
          </a:blip>
          <a:srcRect b="13269"/>
          <a:stretch/>
        </p:blipFill>
        <p:spPr>
          <a:xfrm>
            <a:off x="3302875" y="3443300"/>
            <a:ext cx="1661448" cy="810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2"/>
          <p:cNvCxnSpPr/>
          <p:nvPr/>
        </p:nvCxnSpPr>
        <p:spPr>
          <a:xfrm>
            <a:off x="2320625" y="3567925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149;p22">
            <a:extLst>
              <a:ext uri="{FF2B5EF4-FFF2-40B4-BE49-F238E27FC236}">
                <a16:creationId xmlns:a16="http://schemas.microsoft.com/office/drawing/2014/main" id="{B8C6FDCC-2547-2243-BC39-B50116A445FE}"/>
              </a:ext>
            </a:extLst>
          </p:cNvPr>
          <p:cNvSpPr txBox="1">
            <a:spLocks/>
          </p:cNvSpPr>
          <p:nvPr/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202124"/>
                </a:solidFill>
                <a:latin typeface="Google Sans"/>
                <a:sym typeface="Google Sans"/>
              </a:rPr>
              <a:t>MNIST</a:t>
            </a:r>
            <a:endParaRPr lang="en-US" sz="3000" dirty="0"/>
          </a:p>
          <a:p>
            <a:endParaRPr lang="en-US" sz="3000" dirty="0"/>
          </a:p>
        </p:txBody>
      </p:sp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6413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9;p22">
            <a:extLst>
              <a:ext uri="{FF2B5EF4-FFF2-40B4-BE49-F238E27FC236}">
                <a16:creationId xmlns:a16="http://schemas.microsoft.com/office/drawing/2014/main" id="{B8C6FDCC-2547-2243-BC39-B50116A445FE}"/>
              </a:ext>
            </a:extLst>
          </p:cNvPr>
          <p:cNvSpPr txBox="1">
            <a:spLocks/>
          </p:cNvSpPr>
          <p:nvPr/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202124"/>
                </a:solidFill>
                <a:latin typeface="Google Sans"/>
                <a:sym typeface="Google Sans"/>
              </a:rPr>
              <a:t>MNIST</a:t>
            </a:r>
            <a:endParaRPr lang="en-US" sz="3000" dirty="0"/>
          </a:p>
        </p:txBody>
      </p:sp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1E4E85-40E3-534E-B7CA-A5DF5209C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77" r="6967" b="8910"/>
          <a:stretch/>
        </p:blipFill>
        <p:spPr>
          <a:xfrm>
            <a:off x="417675" y="891479"/>
            <a:ext cx="4448014" cy="17371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8B1DBCF-263D-4345-BF9E-EB530294BC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49" t="1" r="597" b="1064"/>
          <a:stretch/>
        </p:blipFill>
        <p:spPr>
          <a:xfrm>
            <a:off x="5291207" y="1487417"/>
            <a:ext cx="2564971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77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9;p22">
            <a:extLst>
              <a:ext uri="{FF2B5EF4-FFF2-40B4-BE49-F238E27FC236}">
                <a16:creationId xmlns:a16="http://schemas.microsoft.com/office/drawing/2014/main" id="{B8C6FDCC-2547-2243-BC39-B50116A445FE}"/>
              </a:ext>
            </a:extLst>
          </p:cNvPr>
          <p:cNvSpPr txBox="1">
            <a:spLocks/>
          </p:cNvSpPr>
          <p:nvPr/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202124"/>
                </a:solidFill>
                <a:latin typeface="Google Sans"/>
                <a:sym typeface="Google Sans"/>
              </a:rPr>
              <a:t>MNIST</a:t>
            </a:r>
            <a:endParaRPr lang="en-US" sz="3000" dirty="0"/>
          </a:p>
        </p:txBody>
      </p:sp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0AD6B-D8A3-C043-97E9-B3FDE61B4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3" t="2854" r="1017" b="81287"/>
          <a:stretch/>
        </p:blipFill>
        <p:spPr>
          <a:xfrm>
            <a:off x="417675" y="2800948"/>
            <a:ext cx="8034678" cy="613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E9055-1C16-E54B-BD1D-376EBA8CCA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3" t="21690" r="1017" b="56762"/>
          <a:stretch/>
        </p:blipFill>
        <p:spPr>
          <a:xfrm>
            <a:off x="417675" y="3615571"/>
            <a:ext cx="8034678" cy="833479"/>
          </a:xfrm>
          <a:prstGeom prst="rect">
            <a:avLst/>
          </a:prstGeom>
        </p:spPr>
      </p:pic>
      <p:pic>
        <p:nvPicPr>
          <p:cNvPr id="20482" name="Picture 2" descr="https://miro.medium.com/max/1438/1*Otz2USCrp96Soqn4VthYhQ.png">
            <a:extLst>
              <a:ext uri="{FF2B5EF4-FFF2-40B4-BE49-F238E27FC236}">
                <a16:creationId xmlns:a16="http://schemas.microsoft.com/office/drawing/2014/main" id="{D4E96D27-8B3A-4A4C-AE67-4C5D9216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1" y="692247"/>
            <a:ext cx="5112084" cy="19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8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1BE030-9570-F748-8D71-8AF9F18EC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" t="-1" r="3429" b="229"/>
          <a:stretch/>
        </p:blipFill>
        <p:spPr>
          <a:xfrm>
            <a:off x="535810" y="59811"/>
            <a:ext cx="5437667" cy="5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5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F765D-CCD8-6C41-9809-5C7796D51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1"/>
          <a:stretch/>
        </p:blipFill>
        <p:spPr>
          <a:xfrm>
            <a:off x="484053" y="46869"/>
            <a:ext cx="4839615" cy="50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 idx="2"/>
          </p:nvPr>
        </p:nvSpPr>
        <p:spPr>
          <a:xfrm>
            <a:off x="143124" y="2060600"/>
            <a:ext cx="2234316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8" name="Google Shape;78;p12"/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Online Media 1" descr="Taniaâs Story: Morse code meets machine learning">
            <a:hlinkClick r:id="" action="ppaction://media"/>
            <a:extLst>
              <a:ext uri="{FF2B5EF4-FFF2-40B4-BE49-F238E27FC236}">
                <a16:creationId xmlns:a16="http://schemas.microsoft.com/office/drawing/2014/main" id="{89C9EA2E-8E3E-4746-8C4D-A0843C747F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502011" y="85725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DFFA5-E219-AD4A-8DEF-D4F4A6315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6" b="-922"/>
          <a:stretch/>
        </p:blipFill>
        <p:spPr>
          <a:xfrm>
            <a:off x="464948" y="46607"/>
            <a:ext cx="4821407" cy="50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5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29D84012-D5FD-884A-AF58-76D57BFA3FF8}"/>
              </a:ext>
            </a:extLst>
          </p:cNvPr>
          <p:cNvSpPr txBox="1">
            <a:spLocks/>
          </p:cNvSpPr>
          <p:nvPr/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202124"/>
                </a:solidFill>
                <a:latin typeface="Google Sans"/>
                <a:sym typeface="Google Sans"/>
              </a:rPr>
              <a:t>MNIST</a:t>
            </a:r>
            <a:endParaRPr lang="en-US" sz="3000" dirty="0"/>
          </a:p>
        </p:txBody>
      </p:sp>
      <p:sp>
        <p:nvSpPr>
          <p:cNvPr id="8" name="Google Shape;143;p21">
            <a:extLst>
              <a:ext uri="{FF2B5EF4-FFF2-40B4-BE49-F238E27FC236}">
                <a16:creationId xmlns:a16="http://schemas.microsoft.com/office/drawing/2014/main" id="{A21ADD7B-90FC-0B47-8999-FC39000C2171}"/>
              </a:ext>
            </a:extLst>
          </p:cNvPr>
          <p:cNvSpPr txBox="1">
            <a:spLocks/>
          </p:cNvSpPr>
          <p:nvPr/>
        </p:nvSpPr>
        <p:spPr>
          <a:xfrm>
            <a:off x="417513" y="835025"/>
            <a:ext cx="7918450" cy="3563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r>
              <a:rPr lang="en-US" sz="2000" dirty="0">
                <a:latin typeface="Google Sans"/>
                <a:ea typeface="Google Sans"/>
                <a:cs typeface="Google Sans"/>
                <a:sym typeface="Google Sans"/>
              </a:rPr>
              <a:t>Setup the Layers</a:t>
            </a: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R="381000" lvl="0">
              <a:buSzPts val="1100"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model = 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keras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Sequential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</a:p>
          <a:p>
            <a:pPr marL="381000" marR="381000" lvl="0">
              <a:buSzPts val="1100"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keras.layers.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Flatten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input_shape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=(28, 28)),</a:t>
            </a:r>
          </a:p>
          <a:p>
            <a:pPr marL="381000" marR="381000" lvl="0">
              <a:buSzPts val="1100"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keras.layers.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Dense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(512, activation=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</a:p>
          <a:p>
            <a:pPr marL="381000" marR="381000" lvl="0">
              <a:buSzPts val="1100"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keras.layers.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Dropout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(0.6)</a:t>
            </a:r>
          </a:p>
          <a:p>
            <a:pPr marL="381000" marR="381000">
              <a:buSzPts val="1100"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keras.layers.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Dense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(128, activation=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</a:p>
          <a:p>
            <a:pPr marL="381000" marR="381000">
              <a:buSzPts val="1100"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keras.layers.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Dropout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(0.6)</a:t>
            </a:r>
          </a:p>
          <a:p>
            <a:pPr marL="381000" marR="381000" lvl="0">
              <a:buSzPts val="1100"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keras.layers.</a:t>
            </a:r>
            <a:r>
              <a:rPr lang="en-US" sz="18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Dense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(10, activation=</a:t>
            </a:r>
            <a:r>
              <a:rPr lang="en-US" sz="18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tf.nn.softmax</a:t>
            </a: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381000" marR="381000" lvl="0">
              <a:lnSpc>
                <a:spcPct val="142857"/>
              </a:lnSpc>
              <a:buSzPts val="1100"/>
            </a:pPr>
            <a:r>
              <a:rPr lang="en-US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42467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29D84012-D5FD-884A-AF58-76D57BFA3FF8}"/>
              </a:ext>
            </a:extLst>
          </p:cNvPr>
          <p:cNvSpPr txBox="1">
            <a:spLocks/>
          </p:cNvSpPr>
          <p:nvPr/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202124"/>
                </a:solidFill>
                <a:latin typeface="Google Sans"/>
                <a:sym typeface="Google Sans"/>
              </a:rPr>
              <a:t>MNIST</a:t>
            </a:r>
            <a:endParaRPr lang="en-US" sz="3000" dirty="0"/>
          </a:p>
        </p:txBody>
      </p:sp>
      <p:sp>
        <p:nvSpPr>
          <p:cNvPr id="8" name="Google Shape;143;p21">
            <a:extLst>
              <a:ext uri="{FF2B5EF4-FFF2-40B4-BE49-F238E27FC236}">
                <a16:creationId xmlns:a16="http://schemas.microsoft.com/office/drawing/2014/main" id="{A21ADD7B-90FC-0B47-8999-FC39000C2171}"/>
              </a:ext>
            </a:extLst>
          </p:cNvPr>
          <p:cNvSpPr txBox="1">
            <a:spLocks/>
          </p:cNvSpPr>
          <p:nvPr/>
        </p:nvSpPr>
        <p:spPr>
          <a:xfrm>
            <a:off x="417513" y="835025"/>
            <a:ext cx="7918450" cy="3563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r>
              <a:rPr lang="en-US" sz="2000" dirty="0">
                <a:latin typeface="Google Sans"/>
                <a:ea typeface="Google Sans"/>
                <a:cs typeface="Google Sans"/>
                <a:sym typeface="Google Sans"/>
              </a:rPr>
              <a:t>Compile the model</a:t>
            </a:r>
          </a:p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r>
              <a:rPr lang="en-US" sz="2000" dirty="0" err="1">
                <a:latin typeface="Google Sans"/>
                <a:ea typeface="Google Sans"/>
                <a:cs typeface="Google Sans"/>
                <a:sym typeface="Google Sans"/>
              </a:rPr>
              <a:t>model.compile</a:t>
            </a:r>
            <a:r>
              <a:rPr lang="en-US" sz="2000" dirty="0">
                <a:latin typeface="Google Sans"/>
                <a:ea typeface="Google Sans"/>
                <a:cs typeface="Google Sans"/>
                <a:sym typeface="Google Sans"/>
              </a:rPr>
              <a:t>(optimizer=</a:t>
            </a:r>
            <a:r>
              <a:rPr lang="en-US" sz="2000" dirty="0">
                <a:solidFill>
                  <a:srgbClr val="00B050"/>
                </a:solidFill>
                <a:latin typeface="Google Sans"/>
                <a:ea typeface="Google Sans"/>
                <a:cs typeface="Google Sans"/>
                <a:sym typeface="Google Sans"/>
              </a:rPr>
              <a:t>'</a:t>
            </a:r>
            <a:r>
              <a:rPr lang="en-US" sz="2000" dirty="0" err="1">
                <a:solidFill>
                  <a:srgbClr val="00B050"/>
                </a:solidFill>
                <a:latin typeface="Google Sans"/>
                <a:ea typeface="Google Sans"/>
                <a:cs typeface="Google Sans"/>
                <a:sym typeface="Google Sans"/>
              </a:rPr>
              <a:t>adam</a:t>
            </a:r>
            <a:r>
              <a:rPr lang="en-US" sz="2000" dirty="0">
                <a:latin typeface="Google Sans"/>
                <a:ea typeface="Google Sans"/>
                <a:cs typeface="Google Sans"/>
                <a:sym typeface="Google Sans"/>
              </a:rPr>
              <a:t>',    </a:t>
            </a:r>
          </a:p>
          <a:p>
            <a:pPr marL="101600">
              <a:lnSpc>
                <a:spcPct val="150000"/>
              </a:lnSpc>
              <a:buSzPts val="2000"/>
            </a:pPr>
            <a:r>
              <a:rPr lang="en-US" sz="2000" dirty="0">
                <a:latin typeface="Google Sans"/>
                <a:ea typeface="Google Sans"/>
                <a:cs typeface="Google Sans"/>
                <a:sym typeface="Google Sans"/>
              </a:rPr>
              <a:t>              	loss=</a:t>
            </a:r>
            <a:r>
              <a:rPr lang="en-US" sz="2000" dirty="0">
                <a:solidFill>
                  <a:srgbClr val="00B050"/>
                </a:solidFill>
                <a:latin typeface="Google Sans"/>
                <a:ea typeface="Google Sans"/>
                <a:cs typeface="Google Sans"/>
                <a:sym typeface="Google Sans"/>
              </a:rPr>
              <a:t>'</a:t>
            </a:r>
            <a:r>
              <a:rPr lang="en-US" sz="2000" dirty="0" err="1">
                <a:solidFill>
                  <a:srgbClr val="00B050"/>
                </a:solidFill>
                <a:latin typeface="Google Sans"/>
                <a:ea typeface="Google Sans"/>
                <a:cs typeface="Google Sans"/>
                <a:sym typeface="Google Sans"/>
              </a:rPr>
              <a:t>categorical_crossentropy</a:t>
            </a:r>
            <a:r>
              <a:rPr lang="en-US" sz="2000" dirty="0">
                <a:latin typeface="Google Sans"/>
                <a:ea typeface="Google Sans"/>
                <a:cs typeface="Google Sans"/>
                <a:sym typeface="Google Sans"/>
              </a:rPr>
              <a:t>',    </a:t>
            </a:r>
          </a:p>
          <a:p>
            <a:pPr marL="101600">
              <a:lnSpc>
                <a:spcPct val="150000"/>
              </a:lnSpc>
              <a:buSzPts val="2000"/>
            </a:pPr>
            <a:r>
              <a:rPr lang="en-US" sz="2000" dirty="0">
                <a:latin typeface="Google Sans"/>
                <a:ea typeface="Google Sans"/>
                <a:cs typeface="Google Sans"/>
                <a:sym typeface="Google Sans"/>
              </a:rPr>
              <a:t>              	metrics=[</a:t>
            </a:r>
            <a:r>
              <a:rPr lang="en-US" sz="2000" dirty="0">
                <a:solidFill>
                  <a:srgbClr val="00B050"/>
                </a:solidFill>
                <a:latin typeface="Google Sans"/>
                <a:ea typeface="Google Sans"/>
                <a:cs typeface="Google Sans"/>
                <a:sym typeface="Google Sans"/>
              </a:rPr>
              <a:t>'accuracy</a:t>
            </a:r>
            <a:r>
              <a:rPr lang="en-US" sz="2000" dirty="0">
                <a:latin typeface="Google Sans"/>
                <a:ea typeface="Google Sans"/>
                <a:cs typeface="Google Sans"/>
                <a:sym typeface="Google Sans"/>
              </a:rPr>
              <a:t>'])</a:t>
            </a: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3021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29D84012-D5FD-884A-AF58-76D57BFA3FF8}"/>
              </a:ext>
            </a:extLst>
          </p:cNvPr>
          <p:cNvSpPr txBox="1">
            <a:spLocks/>
          </p:cNvSpPr>
          <p:nvPr/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202124"/>
                </a:solidFill>
                <a:latin typeface="Google Sans"/>
                <a:sym typeface="Google Sans"/>
              </a:rPr>
              <a:t>MNIST</a:t>
            </a:r>
            <a:endParaRPr lang="en-US" sz="3000" dirty="0"/>
          </a:p>
        </p:txBody>
      </p:sp>
      <p:sp>
        <p:nvSpPr>
          <p:cNvPr id="8" name="Google Shape;143;p21">
            <a:extLst>
              <a:ext uri="{FF2B5EF4-FFF2-40B4-BE49-F238E27FC236}">
                <a16:creationId xmlns:a16="http://schemas.microsoft.com/office/drawing/2014/main" id="{A21ADD7B-90FC-0B47-8999-FC39000C2171}"/>
              </a:ext>
            </a:extLst>
          </p:cNvPr>
          <p:cNvSpPr txBox="1">
            <a:spLocks/>
          </p:cNvSpPr>
          <p:nvPr/>
        </p:nvSpPr>
        <p:spPr>
          <a:xfrm>
            <a:off x="417675" y="607075"/>
            <a:ext cx="7918450" cy="3563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Train the Model</a:t>
            </a:r>
          </a:p>
          <a:p>
            <a:pPr marL="101600">
              <a:lnSpc>
                <a:spcPct val="150000"/>
              </a:lnSpc>
              <a:buSzPts val="2000"/>
            </a:pP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history = 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model.fit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train_images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train_labels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, epochs=2)</a:t>
            </a:r>
          </a:p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3301D-5BE1-1644-8753-C24CCE2AD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4" t="76583" b="478"/>
          <a:stretch/>
        </p:blipFill>
        <p:spPr>
          <a:xfrm>
            <a:off x="417675" y="3539834"/>
            <a:ext cx="8583744" cy="103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8EF3CD-A8AD-A442-9E0B-8A63FDA23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6" t="22581" r="39982" b="37057"/>
          <a:stretch/>
        </p:blipFill>
        <p:spPr>
          <a:xfrm>
            <a:off x="417675" y="1639941"/>
            <a:ext cx="508409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0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DE5E6E-C309-9C45-80F1-FC60B8D6C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2" r="1270" b="142"/>
          <a:stretch/>
        </p:blipFill>
        <p:spPr>
          <a:xfrm>
            <a:off x="308773" y="221151"/>
            <a:ext cx="8624834" cy="434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35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457658-B7FA-D64F-AF7B-69BFDE50D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5" y="57150"/>
            <a:ext cx="3459982" cy="459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0FEE8-03E1-4449-81A5-11F6047DB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572" y="144308"/>
            <a:ext cx="3531180" cy="45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22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29D84012-D5FD-884A-AF58-76D57BFA3FF8}"/>
              </a:ext>
            </a:extLst>
          </p:cNvPr>
          <p:cNvSpPr txBox="1">
            <a:spLocks/>
          </p:cNvSpPr>
          <p:nvPr/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202124"/>
                </a:solidFill>
                <a:latin typeface="Google Sans"/>
                <a:sym typeface="Google Sans"/>
              </a:rPr>
              <a:t>MNIST</a:t>
            </a:r>
            <a:endParaRPr lang="en-US" sz="3000" dirty="0"/>
          </a:p>
        </p:txBody>
      </p:sp>
      <p:sp>
        <p:nvSpPr>
          <p:cNvPr id="8" name="Google Shape;143;p21">
            <a:extLst>
              <a:ext uri="{FF2B5EF4-FFF2-40B4-BE49-F238E27FC236}">
                <a16:creationId xmlns:a16="http://schemas.microsoft.com/office/drawing/2014/main" id="{A21ADD7B-90FC-0B47-8999-FC39000C2171}"/>
              </a:ext>
            </a:extLst>
          </p:cNvPr>
          <p:cNvSpPr txBox="1">
            <a:spLocks/>
          </p:cNvSpPr>
          <p:nvPr/>
        </p:nvSpPr>
        <p:spPr>
          <a:xfrm>
            <a:off x="417675" y="607075"/>
            <a:ext cx="7918450" cy="606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Integrating ML with other technologies</a:t>
            </a:r>
          </a:p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Online Media 2" descr="Digit Recognition">
            <a:hlinkClick r:id="" action="ppaction://media"/>
            <a:extLst>
              <a:ext uri="{FF2B5EF4-FFF2-40B4-BE49-F238E27FC236}">
                <a16:creationId xmlns:a16="http://schemas.microsoft.com/office/drawing/2014/main" id="{2AEB99C9-F1F7-AF45-8671-6FB8560F8A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121380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4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8;p12">
            <a:extLst>
              <a:ext uri="{FF2B5EF4-FFF2-40B4-BE49-F238E27FC236}">
                <a16:creationId xmlns:a16="http://schemas.microsoft.com/office/drawing/2014/main" id="{968DD92E-685C-A248-A648-5724408E2BEA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AB8E7-DA89-AA47-A130-C1F81B806A48}"/>
              </a:ext>
            </a:extLst>
          </p:cNvPr>
          <p:cNvSpPr txBox="1"/>
          <p:nvPr/>
        </p:nvSpPr>
        <p:spPr>
          <a:xfrm>
            <a:off x="1780248" y="1707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29D84012-D5FD-884A-AF58-76D57BFA3FF8}"/>
              </a:ext>
            </a:extLst>
          </p:cNvPr>
          <p:cNvSpPr txBox="1">
            <a:spLocks/>
          </p:cNvSpPr>
          <p:nvPr/>
        </p:nvSpPr>
        <p:spPr>
          <a:xfrm>
            <a:off x="4176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202124"/>
                </a:solidFill>
                <a:latin typeface="Google Sans"/>
                <a:sym typeface="Google Sans"/>
              </a:rPr>
              <a:t>MNIST</a:t>
            </a:r>
            <a:endParaRPr lang="en-US" sz="3000" dirty="0"/>
          </a:p>
        </p:txBody>
      </p:sp>
      <p:sp>
        <p:nvSpPr>
          <p:cNvPr id="8" name="Google Shape;143;p21">
            <a:extLst>
              <a:ext uri="{FF2B5EF4-FFF2-40B4-BE49-F238E27FC236}">
                <a16:creationId xmlns:a16="http://schemas.microsoft.com/office/drawing/2014/main" id="{A21ADD7B-90FC-0B47-8999-FC39000C2171}"/>
              </a:ext>
            </a:extLst>
          </p:cNvPr>
          <p:cNvSpPr txBox="1">
            <a:spLocks/>
          </p:cNvSpPr>
          <p:nvPr/>
        </p:nvSpPr>
        <p:spPr>
          <a:xfrm>
            <a:off x="417675" y="607075"/>
            <a:ext cx="7918450" cy="606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Integrating ML with other technologies</a:t>
            </a:r>
          </a:p>
          <a:p>
            <a:pPr marL="457200" indent="-355600">
              <a:lnSpc>
                <a:spcPct val="150000"/>
              </a:lnSpc>
              <a:buSzPts val="2000"/>
              <a:buFont typeface="Google Sans"/>
              <a:buChar char="●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01600">
              <a:lnSpc>
                <a:spcPct val="150000"/>
              </a:lnSpc>
              <a:buSzPts val="2000"/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Online Media 3" descr="Emojinator">
            <a:hlinkClick r:id="" action="ppaction://media"/>
            <a:extLst>
              <a:ext uri="{FF2B5EF4-FFF2-40B4-BE49-F238E27FC236}">
                <a16:creationId xmlns:a16="http://schemas.microsoft.com/office/drawing/2014/main" id="{690E3BEF-78EE-6C44-BC9F-BBE19F5EBAF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121380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 idx="2"/>
          </p:nvPr>
        </p:nvSpPr>
        <p:spPr>
          <a:xfrm>
            <a:off x="3414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Wrapping up</a:t>
            </a:r>
            <a:endParaRPr sz="3000"/>
          </a:p>
        </p:txBody>
      </p:sp>
      <p:sp>
        <p:nvSpPr>
          <p:cNvPr id="344" name="Google Shape;344;p49"/>
          <p:cNvSpPr txBox="1"/>
          <p:nvPr/>
        </p:nvSpPr>
        <p:spPr>
          <a:xfrm>
            <a:off x="341475" y="919600"/>
            <a:ext cx="4846800" cy="3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The process of training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</a:pP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Identify the problem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</a:pP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Select the model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</a:pP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Fine tune the model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</a:pP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-US" sz="18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ML is not always the answer.</a:t>
            </a:r>
          </a:p>
        </p:txBody>
      </p:sp>
      <p:sp>
        <p:nvSpPr>
          <p:cNvPr id="6" name="Google Shape;78;p12">
            <a:extLst>
              <a:ext uri="{FF2B5EF4-FFF2-40B4-BE49-F238E27FC236}">
                <a16:creationId xmlns:a16="http://schemas.microsoft.com/office/drawing/2014/main" id="{3DA5970E-8108-8343-8DF0-2951D71EF778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 idx="2"/>
          </p:nvPr>
        </p:nvSpPr>
        <p:spPr>
          <a:xfrm>
            <a:off x="341475" y="113275"/>
            <a:ext cx="7918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See you next time</a:t>
            </a:r>
            <a:endParaRPr sz="3000"/>
          </a:p>
        </p:txBody>
      </p:sp>
      <p:sp>
        <p:nvSpPr>
          <p:cNvPr id="359" name="Google Shape;359;p51"/>
          <p:cNvSpPr txBox="1"/>
          <p:nvPr/>
        </p:nvSpPr>
        <p:spPr>
          <a:xfrm>
            <a:off x="3332775" y="1868250"/>
            <a:ext cx="37527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Find me here:</a:t>
            </a:r>
            <a:endParaRPr sz="1800" b="1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/>
            <a:r>
              <a:rPr lang="en-US" sz="1800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akshaybahadur.com</a:t>
            </a:r>
            <a:endParaRPr lang="en-US"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3332775" y="2914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78909C"/>
                </a:solidFill>
                <a:latin typeface="Google Sans"/>
                <a:ea typeface="Google Sans"/>
                <a:cs typeface="Google Sans"/>
                <a:sym typeface="Google Sans"/>
              </a:rPr>
              <a:t>Thank you very much :)</a:t>
            </a:r>
            <a:endParaRPr sz="2800" b="1" dirty="0">
              <a:solidFill>
                <a:srgbClr val="78909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48" y="4174715"/>
            <a:ext cx="3599346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263ADE-3D3F-DA4E-BB83-ECD2624F89BF}"/>
              </a:ext>
            </a:extLst>
          </p:cNvPr>
          <p:cNvSpPr/>
          <p:nvPr/>
        </p:nvSpPr>
        <p:spPr>
          <a:xfrm>
            <a:off x="7180568" y="4689898"/>
            <a:ext cx="18229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akshaybahadur.com</a:t>
            </a: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384455-6CFB-0049-96F7-A3787F3A0C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612" b="24520"/>
          <a:stretch/>
        </p:blipFill>
        <p:spPr>
          <a:xfrm>
            <a:off x="3960765" y="4091134"/>
            <a:ext cx="3219803" cy="906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5" y="892885"/>
            <a:ext cx="2890447" cy="31982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1838100"/>
            <a:ext cx="79819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 idx="2"/>
          </p:nvPr>
        </p:nvSpPr>
        <p:spPr>
          <a:xfrm>
            <a:off x="515825" y="79400"/>
            <a:ext cx="7620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i="1"/>
              <a:t>typical</a:t>
            </a:r>
            <a:r>
              <a:rPr lang="en"/>
              <a:t> machine learning workflow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4158000" y="3544275"/>
            <a:ext cx="828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Source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78;p12">
            <a:extLst>
              <a:ext uri="{FF2B5EF4-FFF2-40B4-BE49-F238E27FC236}">
                <a16:creationId xmlns:a16="http://schemas.microsoft.com/office/drawing/2014/main" id="{EC6E0D2D-5059-A84B-BE19-AD4469B7E382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1838100"/>
            <a:ext cx="79819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title" idx="2"/>
          </p:nvPr>
        </p:nvSpPr>
        <p:spPr>
          <a:xfrm>
            <a:off x="515825" y="79400"/>
            <a:ext cx="76209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i="1"/>
              <a:t>typical</a:t>
            </a:r>
            <a:r>
              <a:rPr lang="en"/>
              <a:t> machine learning workflow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4158000" y="3544275"/>
            <a:ext cx="828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Source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7013050" y="981150"/>
            <a:ext cx="1363800" cy="438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Now, We are here!</a:t>
            </a:r>
            <a:endParaRPr dirty="0"/>
          </a:p>
        </p:txBody>
      </p:sp>
      <p:cxnSp>
        <p:nvCxnSpPr>
          <p:cNvPr id="95" name="Google Shape;95;p14"/>
          <p:cNvCxnSpPr>
            <a:stCxn id="94" idx="1"/>
          </p:cNvCxnSpPr>
          <p:nvPr/>
        </p:nvCxnSpPr>
        <p:spPr>
          <a:xfrm flipH="1">
            <a:off x="6109150" y="1200450"/>
            <a:ext cx="903900" cy="6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78;p12">
            <a:extLst>
              <a:ext uri="{FF2B5EF4-FFF2-40B4-BE49-F238E27FC236}">
                <a16:creationId xmlns:a16="http://schemas.microsoft.com/office/drawing/2014/main" id="{32CD08D5-A5DC-A749-AF91-A18C2F2671E5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96475" y="1804125"/>
            <a:ext cx="5928000" cy="1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What is a machine learning model?</a:t>
            </a:r>
            <a:endParaRPr sz="3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8;p12">
            <a:extLst>
              <a:ext uri="{FF2B5EF4-FFF2-40B4-BE49-F238E27FC236}">
                <a16:creationId xmlns:a16="http://schemas.microsoft.com/office/drawing/2014/main" id="{97C437F7-F780-0943-8E03-49DA4EDD9361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E01CE-B2E6-7642-82FD-DB285D320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64" y="2662280"/>
            <a:ext cx="5819803" cy="1541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DCF1F-6EDC-484E-8123-C4534AF7C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1540802"/>
            <a:ext cx="5715478" cy="9404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2734199" y="3815691"/>
            <a:ext cx="3675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Difference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b/w Traditional programming and Machine Learning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78;p12">
            <a:extLst>
              <a:ext uri="{FF2B5EF4-FFF2-40B4-BE49-F238E27FC236}">
                <a16:creationId xmlns:a16="http://schemas.microsoft.com/office/drawing/2014/main" id="{D0181A15-2911-C24E-824A-60C3EB626CF5}"/>
              </a:ext>
            </a:extLst>
          </p:cNvPr>
          <p:cNvSpPr txBox="1"/>
          <p:nvPr/>
        </p:nvSpPr>
        <p:spPr>
          <a:xfrm>
            <a:off x="7013050" y="4650275"/>
            <a:ext cx="18192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</a:t>
            </a:r>
            <a:r>
              <a:rPr lang="en" u="sng" dirty="0" err="1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kshaybahadur.com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F51B1-BFB1-5E4E-A221-D20710D4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672" y="1471237"/>
            <a:ext cx="5158655" cy="22010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896475" y="1804125"/>
            <a:ext cx="5928000" cy="1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Types of Learning Models</a:t>
            </a:r>
            <a:endParaRPr sz="3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oogle AI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478</Words>
  <Application>Microsoft Office PowerPoint</Application>
  <PresentationFormat>On-screen Show (16:9)</PresentationFormat>
  <Paragraphs>162</Paragraphs>
  <Slides>39</Slides>
  <Notes>39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Google Sans</vt:lpstr>
      <vt:lpstr>Roboto Light</vt:lpstr>
      <vt:lpstr>Arial</vt:lpstr>
      <vt:lpstr>Courier New</vt:lpstr>
      <vt:lpstr>Consolas</vt:lpstr>
      <vt:lpstr>Google AI</vt:lpstr>
      <vt:lpstr>Selecting Data model and Tools</vt:lpstr>
      <vt:lpstr>Agenda</vt:lpstr>
      <vt:lpstr>Motivation</vt:lpstr>
      <vt:lpstr>The typical machine learning workflow</vt:lpstr>
      <vt:lpstr>The typical machine learning workflow</vt:lpstr>
      <vt:lpstr>PowerPoint Presentation</vt:lpstr>
      <vt:lpstr>PowerPoint Presentation</vt:lpstr>
      <vt:lpstr>PowerPoint Presentation</vt:lpstr>
      <vt:lpstr>PowerPoint Presentation</vt:lpstr>
      <vt:lpstr>Classification Models  </vt:lpstr>
      <vt:lpstr>Classification Models  </vt:lpstr>
      <vt:lpstr>Regression Models  </vt:lpstr>
      <vt:lpstr>Regression Models  </vt:lpstr>
      <vt:lpstr>Classification v/s Regression  </vt:lpstr>
      <vt:lpstr>How does a model learn </vt:lpstr>
      <vt:lpstr>How does a model learn </vt:lpstr>
      <vt:lpstr>PowerPoint Presentation</vt:lpstr>
      <vt:lpstr>Tools  </vt:lpstr>
      <vt:lpstr>Numpy  </vt:lpstr>
      <vt:lpstr>Numpy  </vt:lpstr>
      <vt:lpstr>Numpy  </vt:lpstr>
      <vt:lpstr>Numpy  </vt:lpstr>
      <vt:lpstr>Numpy  </vt:lpstr>
      <vt:lpstr>Tf.Keras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Wrapping up</vt:lpstr>
      <vt:lpstr>See you 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Selecting Data model and Tools</dc:title>
  <cp:lastModifiedBy>Akshay Bahadur</cp:lastModifiedBy>
  <cp:revision>53</cp:revision>
  <dcterms:modified xsi:type="dcterms:W3CDTF">2019-09-12T18:19:49Z</dcterms:modified>
</cp:coreProperties>
</file>